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7" r:id="rId6"/>
    <p:sldId id="268" r:id="rId7"/>
    <p:sldId id="266" r:id="rId8"/>
    <p:sldId id="264" r:id="rId9"/>
  </p:sldIdLst>
  <p:sldSz cx="14630400" cy="8229600"/>
  <p:notesSz cx="8229600" cy="14630400"/>
  <p:embeddedFontLst>
    <p:embeddedFont>
      <p:font typeface="Bahnschrift Light" panose="020B0502040204020203" pitchFamily="34" charset="0"/>
      <p:regular r:id="rId11"/>
    </p:embeddedFon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Segoe UI Emoji" panose="020B0502040204020203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260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77789" y="2761535"/>
            <a:ext cx="7834193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Deep Learning model for Stock Price Prediction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320041" y="4800600"/>
            <a:ext cx="7959924" cy="1068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                                    AADITYA PRAKAASH J   -  (22L201)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727" y="955596"/>
            <a:ext cx="903482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Statement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6076117" y="3016912"/>
            <a:ext cx="8131373" cy="1481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850"/>
              </a:lnSpc>
              <a:buNone/>
            </a:pPr>
            <a:r>
              <a:rPr lang="en-US" sz="3200" b="0" i="1" dirty="0">
                <a:solidFill>
                  <a:srgbClr val="F8FAFF"/>
                </a:solidFill>
                <a:effectLst/>
                <a:latin typeface="DeepSeek-CJK-patch"/>
              </a:rPr>
              <a:t>To develop a deep learning model that accurately predicts stock closing prices by analyzing historical data and technical indicators, overcoming market volatility and noise to outperform traditional forecasting methods</a:t>
            </a:r>
            <a:r>
              <a:rPr lang="en-US" sz="3200" dirty="0">
                <a:solidFill>
                  <a:srgbClr val="E0E4E6"/>
                </a:solidFill>
                <a:latin typeface="Bahnschrift Light" panose="020B0502040204020203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3200" dirty="0">
              <a:latin typeface="Bahnschrift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3B44A-646B-790B-9E8E-B94D217E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33" t="13195" r="1193" b="9999"/>
          <a:stretch/>
        </p:blipFill>
        <p:spPr>
          <a:xfrm>
            <a:off x="155377" y="2520011"/>
            <a:ext cx="5559623" cy="47197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937" y="5957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Spline Sans Bold" pitchFamily="34" charset="-120"/>
              </a:rPr>
              <a:t>Methodology</a:t>
            </a:r>
            <a:endParaRPr lang="en-US" sz="32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DC4CAE5-A210-DEB8-7444-E6AB9F6A4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350" y="0"/>
            <a:ext cx="10382250" cy="81137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135" y="985361"/>
            <a:ext cx="975324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Collection &amp; Feature Engineering</a:t>
            </a:r>
            <a:endParaRPr lang="en-US" sz="4400" dirty="0"/>
          </a:p>
        </p:txBody>
      </p:sp>
      <p:sp>
        <p:nvSpPr>
          <p:cNvPr id="11" name="Shape 7"/>
          <p:cNvSpPr/>
          <p:nvPr/>
        </p:nvSpPr>
        <p:spPr>
          <a:xfrm>
            <a:off x="9630132" y="315348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0ED9375-AB4E-E8B7-EC53-9FDBB4F5EC31}"/>
              </a:ext>
            </a:extLst>
          </p:cNvPr>
          <p:cNvGrpSpPr/>
          <p:nvPr/>
        </p:nvGrpSpPr>
        <p:grpSpPr>
          <a:xfrm>
            <a:off x="864037" y="2993469"/>
            <a:ext cx="12902326" cy="3256360"/>
            <a:chOff x="864037" y="3153489"/>
            <a:chExt cx="12902326" cy="3256360"/>
          </a:xfrm>
        </p:grpSpPr>
        <p:sp>
          <p:nvSpPr>
            <p:cNvPr id="3" name="Shape 1"/>
            <p:cNvSpPr/>
            <p:nvPr/>
          </p:nvSpPr>
          <p:spPr>
            <a:xfrm>
              <a:off x="864037" y="3153489"/>
              <a:ext cx="555427" cy="555427"/>
            </a:xfrm>
            <a:prstGeom prst="roundRect">
              <a:avLst>
                <a:gd name="adj" fmla="val 66675"/>
              </a:avLst>
            </a:prstGeom>
            <a:solidFill>
              <a:srgbClr val="0A081B"/>
            </a:solidFill>
            <a:ln w="30480">
              <a:solidFill>
                <a:srgbClr val="16FFBB"/>
              </a:solidFill>
              <a:prstDash val="solid"/>
            </a:ln>
          </p:spPr>
        </p:sp>
        <p:pic>
          <p:nvPicPr>
            <p:cNvPr id="4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7146" y="3225403"/>
              <a:ext cx="329089" cy="411480"/>
            </a:xfrm>
            <a:prstGeom prst="rect">
              <a:avLst/>
            </a:prstGeom>
          </p:spPr>
        </p:pic>
        <p:sp>
          <p:nvSpPr>
            <p:cNvPr id="5" name="Text 2"/>
            <p:cNvSpPr/>
            <p:nvPr/>
          </p:nvSpPr>
          <p:spPr>
            <a:xfrm>
              <a:off x="1666280" y="3153489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400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Data Collection</a:t>
              </a:r>
              <a:endParaRPr lang="en-US" sz="240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666280" y="3644503"/>
              <a:ext cx="3333988" cy="197524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We fetch historical stock price data from Yahoo Finance, a reliable source for financial data, ensuring a broad and up-to-date dataset for analysis.</a:t>
              </a:r>
              <a:endParaRPr lang="en-US" sz="2000" dirty="0"/>
            </a:p>
          </p:txBody>
        </p:sp>
        <p:sp>
          <p:nvSpPr>
            <p:cNvPr id="7" name="Shape 4"/>
            <p:cNvSpPr/>
            <p:nvPr/>
          </p:nvSpPr>
          <p:spPr>
            <a:xfrm>
              <a:off x="5247084" y="3153489"/>
              <a:ext cx="555427" cy="555427"/>
            </a:xfrm>
            <a:prstGeom prst="roundRect">
              <a:avLst>
                <a:gd name="adj" fmla="val 66675"/>
              </a:avLst>
            </a:prstGeom>
            <a:solidFill>
              <a:srgbClr val="0A081B"/>
            </a:solidFill>
            <a:ln w="30480">
              <a:solidFill>
                <a:srgbClr val="29DDDA"/>
              </a:solidFill>
              <a:prstDash val="solid"/>
            </a:ln>
          </p:spPr>
        </p:sp>
        <p:pic>
          <p:nvPicPr>
            <p:cNvPr id="8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60194" y="3225403"/>
              <a:ext cx="329089" cy="411480"/>
            </a:xfrm>
            <a:prstGeom prst="rect">
              <a:avLst/>
            </a:prstGeom>
          </p:spPr>
        </p:pic>
        <p:sp>
          <p:nvSpPr>
            <p:cNvPr id="9" name="Text 5"/>
            <p:cNvSpPr/>
            <p:nvPr/>
          </p:nvSpPr>
          <p:spPr>
            <a:xfrm>
              <a:off x="6049328" y="3153489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400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Feature Engineering</a:t>
              </a:r>
              <a:endParaRPr lang="en-US" sz="2400" dirty="0"/>
            </a:p>
          </p:txBody>
        </p:sp>
        <p:sp>
          <p:nvSpPr>
            <p:cNvPr id="10" name="Text 6"/>
            <p:cNvSpPr/>
            <p:nvPr/>
          </p:nvSpPr>
          <p:spPr>
            <a:xfrm>
              <a:off x="6049328" y="3644503"/>
              <a:ext cx="3333988" cy="27653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We calculate technical indicators such as moving averages, RSI, MACD, ATR, Bollinger Bands, and Stochastic Oscillator to provide diverse inputs for the model.</a:t>
              </a:r>
              <a:endParaRPr lang="en-US" sz="2000" dirty="0"/>
            </a:p>
          </p:txBody>
        </p:sp>
        <p:pic>
          <p:nvPicPr>
            <p:cNvPr id="12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43242" y="3225403"/>
              <a:ext cx="329089" cy="411480"/>
            </a:xfrm>
            <a:prstGeom prst="rect">
              <a:avLst/>
            </a:prstGeom>
          </p:spPr>
        </p:pic>
        <p:sp>
          <p:nvSpPr>
            <p:cNvPr id="13" name="Text 8"/>
            <p:cNvSpPr/>
            <p:nvPr/>
          </p:nvSpPr>
          <p:spPr>
            <a:xfrm>
              <a:off x="10432375" y="3153489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400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Data Preprocessing</a:t>
              </a:r>
              <a:endParaRPr lang="en-US" sz="2400" dirty="0"/>
            </a:p>
          </p:txBody>
        </p:sp>
        <p:sp>
          <p:nvSpPr>
            <p:cNvPr id="14" name="Text 9"/>
            <p:cNvSpPr/>
            <p:nvPr/>
          </p:nvSpPr>
          <p:spPr>
            <a:xfrm>
              <a:off x="10432375" y="3644503"/>
              <a:ext cx="3333988" cy="197524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20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We apply log transformation, scaling, and time-series windowing to ensure data is in the optimal format for training the deep learning model.</a:t>
              </a:r>
              <a:endParaRPr lang="en-US" sz="2000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413" y="6173324"/>
            <a:ext cx="9081387" cy="1308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Dense Layer ( 50 units, </a:t>
            </a:r>
            <a:r>
              <a:rPr lang="en-US" sz="24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ReLu</a:t>
            </a: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 activation) </a:t>
            </a:r>
            <a:r>
              <a:rPr lang="en-US" sz="2400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– </a:t>
            </a:r>
            <a:r>
              <a:rPr lang="en-US" sz="2000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Processes extracted features before final output</a:t>
            </a: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Dense Layer (1  unit ,Linear activation) </a:t>
            </a:r>
            <a:r>
              <a:rPr lang="en-US" sz="2400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- </a:t>
            </a:r>
            <a:r>
              <a:rPr lang="en-US" sz="2000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Predicts the stock price.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pline Sans Bold"/>
              </a:rPr>
              <a:t>The </a:t>
            </a:r>
            <a:r>
              <a:rPr lang="en-US" sz="2400" b="1" dirty="0">
                <a:solidFill>
                  <a:schemeClr val="bg1"/>
                </a:solidFill>
                <a:latin typeface="Spline Sans Bold"/>
              </a:rPr>
              <a:t>Adam optimizer</a:t>
            </a:r>
            <a:r>
              <a:rPr lang="en-US" sz="2000" dirty="0">
                <a:solidFill>
                  <a:schemeClr val="bg1"/>
                </a:solidFill>
                <a:latin typeface="Spline Sans Bold"/>
              </a:rPr>
              <a:t> and </a:t>
            </a:r>
            <a:r>
              <a:rPr lang="en-US" sz="2400" b="1" dirty="0">
                <a:solidFill>
                  <a:schemeClr val="bg1"/>
                </a:solidFill>
                <a:latin typeface="Spline Sans Bold"/>
              </a:rPr>
              <a:t>Mean Squared Error (MSE) loss function</a:t>
            </a:r>
            <a:r>
              <a:rPr lang="en-US" sz="2400" dirty="0">
                <a:solidFill>
                  <a:schemeClr val="bg1"/>
                </a:solidFill>
                <a:latin typeface="Spline Sans Bold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Spline Sans Bold"/>
              </a:rPr>
              <a:t>are used.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168DF0B9-F806-BA84-BC84-B21C718607DF}"/>
              </a:ext>
            </a:extLst>
          </p:cNvPr>
          <p:cNvSpPr/>
          <p:nvPr/>
        </p:nvSpPr>
        <p:spPr>
          <a:xfrm>
            <a:off x="621412" y="278276"/>
            <a:ext cx="8776587" cy="736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rgbClr val="F0FCFF"/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MODEL ARCHITECTURE</a:t>
            </a:r>
            <a:endParaRPr lang="en-US" b="1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8CCA7E-8D80-16BE-5133-F0DD5859E1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37" r="60590"/>
          <a:stretch/>
        </p:blipFill>
        <p:spPr>
          <a:xfrm>
            <a:off x="737487" y="253170"/>
            <a:ext cx="12915014" cy="59201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B8F3A08-570B-9DB3-A14A-B4CA50B7B3E8}"/>
              </a:ext>
            </a:extLst>
          </p:cNvPr>
          <p:cNvGrpSpPr/>
          <p:nvPr/>
        </p:nvGrpSpPr>
        <p:grpSpPr>
          <a:xfrm>
            <a:off x="533401" y="368300"/>
            <a:ext cx="13232964" cy="7149187"/>
            <a:chOff x="864037" y="712113"/>
            <a:chExt cx="12902327" cy="6805374"/>
          </a:xfrm>
        </p:grpSpPr>
        <p:sp>
          <p:nvSpPr>
            <p:cNvPr id="3" name="Text 0">
              <a:extLst>
                <a:ext uri="{FF2B5EF4-FFF2-40B4-BE49-F238E27FC236}">
                  <a16:creationId xmlns:a16="http://schemas.microsoft.com/office/drawing/2014/main" id="{623EE239-DE9B-EAC3-0C9D-272800F14ABB}"/>
                </a:ext>
              </a:extLst>
            </p:cNvPr>
            <p:cNvSpPr/>
            <p:nvPr/>
          </p:nvSpPr>
          <p:spPr>
            <a:xfrm>
              <a:off x="864037" y="712113"/>
              <a:ext cx="5486400" cy="6858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5400"/>
                </a:lnSpc>
                <a:buNone/>
              </a:pPr>
              <a:r>
                <a:rPr lang="en-US" sz="4300" b="1" dirty="0">
                  <a:solidFill>
                    <a:srgbClr val="F0FCFF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Feature Engineering </a:t>
              </a:r>
              <a:endParaRPr lang="en-US" sz="4300" dirty="0"/>
            </a:p>
          </p:txBody>
        </p:sp>
        <p:sp>
          <p:nvSpPr>
            <p:cNvPr id="4" name="Text 1">
              <a:extLst>
                <a:ext uri="{FF2B5EF4-FFF2-40B4-BE49-F238E27FC236}">
                  <a16:creationId xmlns:a16="http://schemas.microsoft.com/office/drawing/2014/main" id="{BC6EF0CC-4F21-A924-965F-0644E22B2FF4}"/>
                </a:ext>
              </a:extLst>
            </p:cNvPr>
            <p:cNvSpPr/>
            <p:nvPr/>
          </p:nvSpPr>
          <p:spPr>
            <a:xfrm>
              <a:off x="864037" y="1768197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00"/>
                </a:lnSpc>
                <a:buNone/>
              </a:pPr>
              <a:r>
                <a:rPr lang="en-US" sz="2150" b="1" dirty="0">
                  <a:solidFill>
                    <a:srgbClr val="F0FCFF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Technical Indicators</a:t>
              </a:r>
              <a:endParaRPr lang="en-US" sz="2150" dirty="0"/>
            </a:p>
          </p:txBody>
        </p:sp>
        <p:sp>
          <p:nvSpPr>
            <p:cNvPr id="5" name="Text 2">
              <a:extLst>
                <a:ext uri="{FF2B5EF4-FFF2-40B4-BE49-F238E27FC236}">
                  <a16:creationId xmlns:a16="http://schemas.microsoft.com/office/drawing/2014/main" id="{0697B0D9-91F7-48C8-9F09-FE9B021A60D1}"/>
                </a:ext>
              </a:extLst>
            </p:cNvPr>
            <p:cNvSpPr/>
            <p:nvPr/>
          </p:nvSpPr>
          <p:spPr>
            <a:xfrm>
              <a:off x="864037" y="2481382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Simple Moving Averages (SMA):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20 and 50-day SMAs to identify trends.</a:t>
              </a:r>
              <a:endParaRPr lang="en-US" sz="1900" dirty="0"/>
            </a:p>
          </p:txBody>
        </p:sp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D3B210F5-84AB-BE5A-5225-B2CD71B30380}"/>
                </a:ext>
              </a:extLst>
            </p:cNvPr>
            <p:cNvSpPr/>
            <p:nvPr/>
          </p:nvSpPr>
          <p:spPr>
            <a:xfrm>
              <a:off x="864037" y="2962751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Exponential Moving Average (EMA):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20-day EMA to give more weight to recent prices.</a:t>
              </a:r>
              <a:endParaRPr lang="en-US" sz="1900" dirty="0"/>
            </a:p>
          </p:txBody>
        </p:sp>
        <p:sp>
          <p:nvSpPr>
            <p:cNvPr id="7" name="Text 4">
              <a:extLst>
                <a:ext uri="{FF2B5EF4-FFF2-40B4-BE49-F238E27FC236}">
                  <a16:creationId xmlns:a16="http://schemas.microsoft.com/office/drawing/2014/main" id="{9F30D4B2-0B3D-443D-8972-7E6D8A56D06B}"/>
                </a:ext>
              </a:extLst>
            </p:cNvPr>
            <p:cNvSpPr/>
            <p:nvPr/>
          </p:nvSpPr>
          <p:spPr>
            <a:xfrm>
              <a:off x="864037" y="3444121"/>
              <a:ext cx="12902327" cy="7900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Relative Strength Index (RSI):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Measures the magnitude of recent price changes to evaluate overbought or oversold conditions in the price of a stock or other asset.</a:t>
              </a:r>
              <a:endParaRPr lang="en-US" sz="1900" dirty="0"/>
            </a:p>
          </p:txBody>
        </p:sp>
        <p:sp>
          <p:nvSpPr>
            <p:cNvPr id="8" name="Text 5">
              <a:extLst>
                <a:ext uri="{FF2B5EF4-FFF2-40B4-BE49-F238E27FC236}">
                  <a16:creationId xmlns:a16="http://schemas.microsoft.com/office/drawing/2014/main" id="{11719566-E151-E94E-AF48-DDB45A5A84DC}"/>
                </a:ext>
              </a:extLst>
            </p:cNvPr>
            <p:cNvSpPr/>
            <p:nvPr/>
          </p:nvSpPr>
          <p:spPr>
            <a:xfrm>
              <a:off x="864037" y="4320540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Moving Average Convergence Divergence (MACD):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MACD and its signal line to identify momentum.</a:t>
              </a:r>
              <a:endParaRPr lang="en-US" sz="1900" dirty="0"/>
            </a:p>
          </p:txBody>
        </p:sp>
        <p:sp>
          <p:nvSpPr>
            <p:cNvPr id="9" name="Text 6">
              <a:extLst>
                <a:ext uri="{FF2B5EF4-FFF2-40B4-BE49-F238E27FC236}">
                  <a16:creationId xmlns:a16="http://schemas.microsoft.com/office/drawing/2014/main" id="{5F25E7B0-A7DA-794C-C049-287EF6794616}"/>
                </a:ext>
              </a:extLst>
            </p:cNvPr>
            <p:cNvSpPr/>
            <p:nvPr/>
          </p:nvSpPr>
          <p:spPr>
            <a:xfrm>
              <a:off x="864037" y="4801910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Average True Range (ATR):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Measures market volatility.</a:t>
              </a:r>
              <a:endParaRPr lang="en-US" sz="1900" dirty="0"/>
            </a:p>
          </p:txBody>
        </p:sp>
        <p:sp>
          <p:nvSpPr>
            <p:cNvPr id="10" name="Text 7">
              <a:extLst>
                <a:ext uri="{FF2B5EF4-FFF2-40B4-BE49-F238E27FC236}">
                  <a16:creationId xmlns:a16="http://schemas.microsoft.com/office/drawing/2014/main" id="{713F17B6-0E4A-4C4A-32D3-0443443391C2}"/>
                </a:ext>
              </a:extLst>
            </p:cNvPr>
            <p:cNvSpPr/>
            <p:nvPr/>
          </p:nvSpPr>
          <p:spPr>
            <a:xfrm>
              <a:off x="864037" y="5283279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Volume Moving Average (Volume_MA):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Average volume over a period.</a:t>
              </a:r>
              <a:endParaRPr lang="en-US" sz="1900" dirty="0"/>
            </a:p>
          </p:txBody>
        </p:sp>
        <p:sp>
          <p:nvSpPr>
            <p:cNvPr id="11" name="Text 8">
              <a:extLst>
                <a:ext uri="{FF2B5EF4-FFF2-40B4-BE49-F238E27FC236}">
                  <a16:creationId xmlns:a16="http://schemas.microsoft.com/office/drawing/2014/main" id="{84D18277-8D8C-5E51-8975-DD70A81546DC}"/>
                </a:ext>
              </a:extLst>
            </p:cNvPr>
            <p:cNvSpPr/>
            <p:nvPr/>
          </p:nvSpPr>
          <p:spPr>
            <a:xfrm>
              <a:off x="864037" y="5764649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Bollinger Bands: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Upper and Lower bands to gauge price volatility.</a:t>
              </a:r>
              <a:endParaRPr lang="en-US" sz="1900" dirty="0"/>
            </a:p>
          </p:txBody>
        </p:sp>
        <p:sp>
          <p:nvSpPr>
            <p:cNvPr id="12" name="Text 9">
              <a:extLst>
                <a:ext uri="{FF2B5EF4-FFF2-40B4-BE49-F238E27FC236}">
                  <a16:creationId xmlns:a16="http://schemas.microsoft.com/office/drawing/2014/main" id="{B6F62351-75A2-42E7-37FA-816AE2399508}"/>
                </a:ext>
              </a:extLst>
            </p:cNvPr>
            <p:cNvSpPr/>
            <p:nvPr/>
          </p:nvSpPr>
          <p:spPr>
            <a:xfrm>
              <a:off x="864037" y="6246019"/>
              <a:ext cx="12902327" cy="7900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Stochastic Oscillator (%K):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A momentum indicator comparing a particular closing price of a security to a range of its prices over a certain period of time</a:t>
              </a:r>
              <a:endParaRPr lang="en-US" sz="1900" dirty="0"/>
            </a:p>
          </p:txBody>
        </p:sp>
        <p:sp>
          <p:nvSpPr>
            <p:cNvPr id="13" name="Text 10">
              <a:extLst>
                <a:ext uri="{FF2B5EF4-FFF2-40B4-BE49-F238E27FC236}">
                  <a16:creationId xmlns:a16="http://schemas.microsoft.com/office/drawing/2014/main" id="{55D97FA5-D4ED-4E98-CB8D-C78DEDE67C07}"/>
                </a:ext>
              </a:extLst>
            </p:cNvPr>
            <p:cNvSpPr/>
            <p:nvPr/>
          </p:nvSpPr>
          <p:spPr>
            <a:xfrm>
              <a:off x="864037" y="7122438"/>
              <a:ext cx="12902327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100"/>
                </a:lnSpc>
                <a:buSzPct val="100000"/>
                <a:buChar char="•"/>
              </a:pPr>
              <a:r>
                <a:rPr lang="en-US" sz="1900" b="1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Lagged Returns:</a:t>
              </a: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 1-day return to capture short-term price movements.</a:t>
              </a:r>
              <a:endParaRPr lang="en-US" sz="19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34252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77190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endParaRPr lang="en-US" sz="4300" dirty="0"/>
          </a:p>
        </p:txBody>
      </p:sp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435" y="293808"/>
            <a:ext cx="9955530" cy="506621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A357720-8A71-8211-B8DD-6724C52ED24C}"/>
              </a:ext>
            </a:extLst>
          </p:cNvPr>
          <p:cNvGrpSpPr/>
          <p:nvPr/>
        </p:nvGrpSpPr>
        <p:grpSpPr>
          <a:xfrm>
            <a:off x="235387" y="5760720"/>
            <a:ext cx="12902326" cy="1858407"/>
            <a:chOff x="864037" y="4473620"/>
            <a:chExt cx="12902326" cy="2778477"/>
          </a:xfrm>
        </p:grpSpPr>
        <p:sp>
          <p:nvSpPr>
            <p:cNvPr id="4" name="Text 0"/>
            <p:cNvSpPr/>
            <p:nvPr/>
          </p:nvSpPr>
          <p:spPr>
            <a:xfrm>
              <a:off x="864037" y="4473620"/>
              <a:ext cx="6680597" cy="6857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5400"/>
                </a:lnSpc>
                <a:buNone/>
              </a:pPr>
              <a:r>
                <a:rPr lang="en-US" sz="4000" b="1" dirty="0">
                  <a:solidFill>
                    <a:srgbClr val="F0FCFF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Training &amp; Result Analysis</a:t>
              </a:r>
              <a:endParaRPr lang="en-US" sz="4000" dirty="0"/>
            </a:p>
          </p:txBody>
        </p:sp>
        <p:sp>
          <p:nvSpPr>
            <p:cNvPr id="5" name="Text 1"/>
            <p:cNvSpPr/>
            <p:nvPr/>
          </p:nvSpPr>
          <p:spPr>
            <a:xfrm>
              <a:off x="864037" y="5242916"/>
              <a:ext cx="6266021" cy="81462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6400"/>
                </a:lnSpc>
                <a:buNone/>
              </a:pPr>
              <a:r>
                <a:rPr lang="en-US" sz="3600" b="1" dirty="0">
                  <a:solidFill>
                    <a:srgbClr val="16FFBB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1.96%</a:t>
              </a:r>
              <a:endParaRPr lang="en-US" sz="36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2625447" y="6366034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00"/>
                </a:lnSpc>
                <a:buNone/>
              </a:pPr>
              <a:r>
                <a:rPr lang="en-US" sz="2150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Train MAPE</a:t>
              </a:r>
              <a:endParaRPr lang="en-US" sz="2150" dirty="0"/>
            </a:p>
          </p:txBody>
        </p:sp>
        <p:sp>
          <p:nvSpPr>
            <p:cNvPr id="7" name="Text 3"/>
            <p:cNvSpPr/>
            <p:nvPr/>
          </p:nvSpPr>
          <p:spPr>
            <a:xfrm>
              <a:off x="864037" y="6857048"/>
              <a:ext cx="6266021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Demonstrates the model's high accuracy on training data.</a:t>
              </a:r>
              <a:endParaRPr lang="en-US" sz="1900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7500342" y="5242916"/>
              <a:ext cx="6266021" cy="81462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6400"/>
                </a:lnSpc>
                <a:buNone/>
              </a:pPr>
              <a:r>
                <a:rPr lang="en-US" sz="3600" b="1" dirty="0">
                  <a:solidFill>
                    <a:srgbClr val="29DDDA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9.14%</a:t>
              </a:r>
              <a:endParaRPr lang="en-US" sz="3600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9261753" y="6366034"/>
              <a:ext cx="2743200" cy="3429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00"/>
                </a:lnSpc>
                <a:buNone/>
              </a:pPr>
              <a:r>
                <a:rPr lang="en-US" sz="2150" b="1" dirty="0">
                  <a:solidFill>
                    <a:srgbClr val="E0E4E6"/>
                  </a:solidFill>
                  <a:latin typeface="Spline Sans Bold" pitchFamily="34" charset="0"/>
                  <a:ea typeface="Spline Sans Bold" pitchFamily="34" charset="-122"/>
                  <a:cs typeface="Spline Sans Bold" pitchFamily="34" charset="-120"/>
                </a:rPr>
                <a:t>Test MAPE</a:t>
              </a:r>
              <a:endParaRPr lang="en-US" sz="2150" dirty="0"/>
            </a:p>
          </p:txBody>
        </p:sp>
        <p:sp>
          <p:nvSpPr>
            <p:cNvPr id="10" name="Text 6"/>
            <p:cNvSpPr/>
            <p:nvPr/>
          </p:nvSpPr>
          <p:spPr>
            <a:xfrm>
              <a:off x="7500342" y="6857048"/>
              <a:ext cx="6266021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E0E4E6"/>
                  </a:solidFill>
                  <a:latin typeface="Barlow" pitchFamily="34" charset="0"/>
                  <a:ea typeface="Barlow" pitchFamily="34" charset="-122"/>
                  <a:cs typeface="Barlow" pitchFamily="34" charset="-120"/>
                </a:rPr>
                <a:t>Indicates reasonable performance on unseen test data.</a:t>
              </a:r>
              <a:endParaRPr lang="en-US" sz="1900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0EC012B-061D-4B2D-C412-B5BDE35C1475}"/>
              </a:ext>
            </a:extLst>
          </p:cNvPr>
          <p:cNvSpPr txBox="1"/>
          <p:nvPr/>
        </p:nvSpPr>
        <p:spPr>
          <a:xfrm>
            <a:off x="6147404" y="5465509"/>
            <a:ext cx="84946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0" dirty="0">
                <a:solidFill>
                  <a:srgbClr val="E3E3E3"/>
                </a:solidFill>
                <a:effectLst/>
                <a:latin typeface="Courier New" panose="02070309020205020404" pitchFamily="49" charset="0"/>
              </a:rPr>
              <a:t>Predicted stock price for the 28.03.2025 day: 395.44 </a:t>
            </a:r>
          </a:p>
          <a:p>
            <a:r>
              <a:rPr lang="en-US" sz="2000" b="1" dirty="0">
                <a:solidFill>
                  <a:srgbClr val="E3E3E3"/>
                </a:solidFill>
                <a:latin typeface="Courier New" panose="02070309020205020404" pitchFamily="49" charset="0"/>
              </a:rPr>
              <a:t>Actual</a:t>
            </a:r>
            <a:r>
              <a:rPr lang="en-US" sz="2000" b="1" i="0" dirty="0">
                <a:solidFill>
                  <a:srgbClr val="E3E3E3"/>
                </a:solidFill>
                <a:effectLst/>
                <a:latin typeface="Courier New" panose="02070309020205020404" pitchFamily="49" charset="0"/>
              </a:rPr>
              <a:t> stock price for the 28.03.2025 day   : 409.75 </a:t>
            </a:r>
            <a:endParaRPr lang="en-IN" sz="2000" b="1" dirty="0"/>
          </a:p>
          <a:p>
            <a:endParaRPr lang="en-IN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A997C-BE4B-1A4C-2E81-1AC21C03C25E}"/>
              </a:ext>
            </a:extLst>
          </p:cNvPr>
          <p:cNvSpPr txBox="1"/>
          <p:nvPr/>
        </p:nvSpPr>
        <p:spPr>
          <a:xfrm>
            <a:off x="12963494" y="4874959"/>
            <a:ext cx="1438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E3E3E3"/>
                </a:solidFill>
                <a:latin typeface="Courier New" panose="02070309020205020404" pitchFamily="49" charset="0"/>
              </a:rPr>
              <a:t>ITC.NS</a:t>
            </a:r>
            <a:endParaRPr lang="en-IN" sz="24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19438"/>
            <a:ext cx="724078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 &amp; Future Works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013353"/>
            <a:ext cx="1234440" cy="134278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252233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</a:rPr>
              <a:t>Conclusions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468761" y="3013353"/>
            <a:ext cx="651521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Model captures overall trends but struggles with fluctuations unexpectedly. Performance improves with additional technical indicators. Predictions are close to real stock price movements.</a:t>
            </a:r>
            <a:endParaRPr lang="en-US" sz="21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5137547"/>
            <a:ext cx="1234440" cy="134278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50871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Work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468761" y="5578197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1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 predictions by incorporating external factors like news sentiment and macroeconomic indicators. Integrate real-time updates.</a:t>
            </a:r>
            <a:endParaRPr lang="en-US" sz="2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451</Words>
  <Application>Microsoft Office PowerPoint</Application>
  <PresentationFormat>Custom</PresentationFormat>
  <Paragraphs>49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DeepSeek-CJK-patch</vt:lpstr>
      <vt:lpstr>Arial</vt:lpstr>
      <vt:lpstr>Bahnschrift Light</vt:lpstr>
      <vt:lpstr>Spline Sans Bold</vt:lpstr>
      <vt:lpstr>Courier New</vt:lpstr>
      <vt:lpstr>Barlow</vt:lpstr>
      <vt:lpstr>Segoe UI Emoji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Hari Prakash J</cp:lastModifiedBy>
  <cp:revision>6</cp:revision>
  <dcterms:created xsi:type="dcterms:W3CDTF">2025-03-28T16:12:40Z</dcterms:created>
  <dcterms:modified xsi:type="dcterms:W3CDTF">2025-03-29T05:54:05Z</dcterms:modified>
</cp:coreProperties>
</file>